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257" r:id="rId3"/>
    <p:sldId id="258" r:id="rId4"/>
    <p:sldId id="264" r:id="rId5"/>
    <p:sldId id="280" r:id="rId6"/>
    <p:sldId id="282" r:id="rId7"/>
    <p:sldId id="283" r:id="rId8"/>
    <p:sldId id="273" r:id="rId9"/>
    <p:sldId id="261" r:id="rId10"/>
    <p:sldId id="265" r:id="rId11"/>
    <p:sldId id="262" r:id="rId12"/>
    <p:sldId id="269" r:id="rId13"/>
    <p:sldId id="274" r:id="rId14"/>
    <p:sldId id="284" r:id="rId15"/>
    <p:sldId id="259" r:id="rId16"/>
    <p:sldId id="271" r:id="rId17"/>
    <p:sldId id="276" r:id="rId18"/>
    <p:sldId id="263" r:id="rId19"/>
    <p:sldId id="277" r:id="rId20"/>
    <p:sldId id="286" r:id="rId21"/>
    <p:sldId id="287" r:id="rId22"/>
    <p:sldId id="288" r:id="rId23"/>
    <p:sldId id="285"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FFFF00"/>
    <a:srgbClr val="660066"/>
    <a:srgbClr val="9900CC"/>
    <a:srgbClr val="33CC33"/>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87" autoAdjust="0"/>
    <p:restoredTop sz="94660"/>
  </p:normalViewPr>
  <p:slideViewPr>
    <p:cSldViewPr>
      <p:cViewPr varScale="1">
        <p:scale>
          <a:sx n="65" d="100"/>
          <a:sy n="65" d="100"/>
        </p:scale>
        <p:origin x="-120" y="-1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E9CEE-52AB-498C-95B4-B83EC2C2614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307EA-2893-4496-8327-2336D3DD6E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DA068-9049-4D09-A2CA-73B88E9A3D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22123-C083-40C5-8AC3-623DC4740F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50B01-4091-43B4-93A9-9AD1133867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FFC73-6FEC-43AF-80BA-1E63CC9291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3653C1-A518-4882-BABC-9863EE1F71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BF8527-F7C1-4990-8C93-445F76CE85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31DCC7-6E09-4F2D-9721-98012F5B67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B2001-5780-491B-BFDF-96D418EB8A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605EE-4F32-4C71-951D-A0DFE4FF61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81B15-771A-4537-8EF9-1D251939DE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sr-crimescene8"/>
          <p:cNvPicPr>
            <a:picLocks noChangeAspect="1" noChangeArrowheads="1"/>
          </p:cNvPicPr>
          <p:nvPr/>
        </p:nvPicPr>
        <p:blipFill>
          <a:blip r:embed="rId3"/>
          <a:srcRect/>
          <a:stretch>
            <a:fillRect/>
          </a:stretch>
        </p:blipFill>
        <p:spPr bwMode="auto">
          <a:xfrm>
            <a:off x="0" y="-3251"/>
            <a:ext cx="9283410" cy="6861251"/>
          </a:xfrm>
          <a:prstGeom prst="rect">
            <a:avLst/>
          </a:prstGeom>
          <a:noFill/>
        </p:spPr>
      </p:pic>
      <p:sp>
        <p:nvSpPr>
          <p:cNvPr id="2050" name="Rectangle 2"/>
          <p:cNvSpPr>
            <a:spLocks noGrp="1" noRot="1" noChangeArrowheads="1"/>
          </p:cNvSpPr>
          <p:nvPr>
            <p:ph type="ctrTitle"/>
          </p:nvPr>
        </p:nvSpPr>
        <p:spPr>
          <a:xfrm>
            <a:off x="228600" y="533400"/>
            <a:ext cx="5334000" cy="838201"/>
          </a:xfrm>
          <a:solidFill>
            <a:srgbClr val="FFFF00"/>
          </a:solidFill>
          <a:ln w="38100">
            <a:solidFill>
              <a:schemeClr val="tx1">
                <a:lumMod val="95000"/>
                <a:lumOff val="5000"/>
              </a:schemeClr>
            </a:solidFill>
          </a:ln>
        </p:spPr>
        <p:txBody>
          <a:bodyPr/>
          <a:lstStyle/>
          <a:p>
            <a:r>
              <a:rPr lang="en-US" b="1" dirty="0">
                <a:solidFill>
                  <a:srgbClr val="FF0000"/>
                </a:solidFill>
                <a:effectLst>
                  <a:outerShdw blurRad="38100" dist="38100" dir="2700000" algn="tl">
                    <a:srgbClr val="000000">
                      <a:alpha val="43137"/>
                    </a:srgbClr>
                  </a:outerShdw>
                </a:effectLst>
              </a:rPr>
              <a:t>Crime Scene Sketches</a:t>
            </a:r>
          </a:p>
        </p:txBody>
      </p:sp>
      <p:sp>
        <p:nvSpPr>
          <p:cNvPr id="2051" name="Rectangle 3"/>
          <p:cNvSpPr>
            <a:spLocks noGrp="1" noRot="1" noChangeArrowheads="1"/>
          </p:cNvSpPr>
          <p:nvPr>
            <p:ph type="subTitle" idx="1"/>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50"/>
                                        </p:tgtEl>
                                        <p:attrNameLst>
                                          <p:attrName>style.visibility</p:attrName>
                                        </p:attrNameLst>
                                      </p:cBhvr>
                                      <p:to>
                                        <p:strVal val="visible"/>
                                      </p:to>
                                    </p:set>
                                    <p:anim calcmode="discrete" valueType="clr">
                                      <p:cBhvr override="childStyle">
                                        <p:cTn id="7" dur="80"/>
                                        <p:tgtEl>
                                          <p:spTgt spid="205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50"/>
                                        </p:tgtEl>
                                        <p:attrNameLst>
                                          <p:attrName>fillcolor</p:attrName>
                                        </p:attrNameLst>
                                      </p:cBhvr>
                                      <p:tavLst>
                                        <p:tav tm="0">
                                          <p:val>
                                            <p:clrVal>
                                              <a:schemeClr val="accent2"/>
                                            </p:clrVal>
                                          </p:val>
                                        </p:tav>
                                        <p:tav tm="50000">
                                          <p:val>
                                            <p:clrVal>
                                              <a:schemeClr val="hlink"/>
                                            </p:clrVal>
                                          </p:val>
                                        </p:tav>
                                      </p:tavLst>
                                    </p:anim>
                                    <p:set>
                                      <p:cBhvr>
                                        <p:cTn id="9" dur="80"/>
                                        <p:tgtEl>
                                          <p:spTgt spid="2050"/>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typ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endParaRPr lang="en-US"/>
          </a:p>
        </p:txBody>
      </p:sp>
      <p:sp>
        <p:nvSpPr>
          <p:cNvPr id="18435" name="Rectangle 3"/>
          <p:cNvSpPr>
            <a:spLocks noGrp="1" noRot="1" noChangeArrowheads="1"/>
          </p:cNvSpPr>
          <p:nvPr>
            <p:ph idx="1"/>
          </p:nvPr>
        </p:nvSpPr>
        <p:spPr>
          <a:xfrm>
            <a:off x="304800" y="304800"/>
            <a:ext cx="5181600" cy="6019800"/>
          </a:xfrm>
          <a:solidFill>
            <a:schemeClr val="accent2">
              <a:lumMod val="20000"/>
              <a:lumOff val="80000"/>
            </a:schemeClr>
          </a:solidFill>
          <a:ln w="73025">
            <a:solidFill>
              <a:schemeClr val="bg1"/>
            </a:solidFill>
          </a:ln>
        </p:spPr>
        <p:txBody>
          <a:bodyPr>
            <a:normAutofit/>
          </a:bodyPr>
          <a:lstStyle/>
          <a:p>
            <a:r>
              <a:rPr lang="en-US" sz="3600" b="1" dirty="0"/>
              <a:t>The rough sketch will later </a:t>
            </a:r>
            <a:r>
              <a:rPr lang="en-US" sz="3600" b="1" dirty="0" smtClean="0"/>
              <a:t>produce </a:t>
            </a:r>
            <a:r>
              <a:rPr lang="en-US" sz="3600" b="1" dirty="0"/>
              <a:t>a finished </a:t>
            </a:r>
            <a:r>
              <a:rPr lang="en-US" sz="3600" b="1" dirty="0" smtClean="0"/>
              <a:t>crime scene </a:t>
            </a:r>
            <a:r>
              <a:rPr lang="en-US" sz="3600" b="1" dirty="0"/>
              <a:t>sketch to scale </a:t>
            </a:r>
            <a:r>
              <a:rPr lang="en-US" sz="3600" b="1" dirty="0" smtClean="0"/>
              <a:t>(</a:t>
            </a:r>
            <a:r>
              <a:rPr lang="en-US" sz="3600" b="1" dirty="0"/>
              <a:t>usually one-eighth of </a:t>
            </a:r>
            <a:r>
              <a:rPr lang="en-US" sz="3600" b="1" dirty="0" smtClean="0"/>
              <a:t>an inch </a:t>
            </a:r>
            <a:r>
              <a:rPr lang="en-US" sz="3600" b="1" dirty="0"/>
              <a:t>equals one foot </a:t>
            </a:r>
            <a:r>
              <a:rPr lang="en-US" sz="3600" b="1" dirty="0" smtClean="0"/>
              <a:t>for indoor </a:t>
            </a:r>
            <a:r>
              <a:rPr lang="en-US" sz="3600" b="1" dirty="0"/>
              <a:t>scenes and </a:t>
            </a:r>
            <a:r>
              <a:rPr lang="en-US" sz="3600" b="1" dirty="0" smtClean="0"/>
              <a:t>1 </a:t>
            </a:r>
            <a:r>
              <a:rPr lang="en-US" sz="3600" b="1" dirty="0"/>
              <a:t>inch equals 20 feet </a:t>
            </a:r>
            <a:r>
              <a:rPr lang="en-US" sz="3600" b="1" dirty="0" smtClean="0"/>
              <a:t>for </a:t>
            </a:r>
            <a:r>
              <a:rPr lang="en-US" sz="3600" b="1" dirty="0"/>
              <a:t>outdoor scenes).</a:t>
            </a:r>
          </a:p>
        </p:txBody>
      </p:sp>
      <p:pic>
        <p:nvPicPr>
          <p:cNvPr id="18437" name="Picture 5" descr="scene1"/>
          <p:cNvPicPr>
            <a:picLocks noChangeAspect="1" noChangeArrowheads="1"/>
          </p:cNvPicPr>
          <p:nvPr/>
        </p:nvPicPr>
        <p:blipFill>
          <a:blip r:embed="rId2"/>
          <a:srcRect/>
          <a:stretch>
            <a:fillRect/>
          </a:stretch>
        </p:blipFill>
        <p:spPr bwMode="auto">
          <a:xfrm>
            <a:off x="5715000" y="152400"/>
            <a:ext cx="3181350" cy="63627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endParaRPr lang="en-US"/>
          </a:p>
        </p:txBody>
      </p:sp>
      <p:sp>
        <p:nvSpPr>
          <p:cNvPr id="15363" name="Rectangle 3"/>
          <p:cNvSpPr>
            <a:spLocks noGrp="1" noRot="1" noChangeArrowheads="1"/>
          </p:cNvSpPr>
          <p:nvPr>
            <p:ph idx="1"/>
          </p:nvPr>
        </p:nvSpPr>
        <p:spPr/>
        <p:txBody>
          <a:bodyPr/>
          <a:lstStyle/>
          <a:p>
            <a:endParaRPr lang="en-US"/>
          </a:p>
        </p:txBody>
      </p:sp>
      <p:pic>
        <p:nvPicPr>
          <p:cNvPr id="15364" name="Picture 4"/>
          <p:cNvPicPr>
            <a:picLocks noChangeAspect="1" noChangeArrowheads="1"/>
          </p:cNvPicPr>
          <p:nvPr/>
        </p:nvPicPr>
        <p:blipFill>
          <a:blip r:embed="rId2"/>
          <a:srcRect/>
          <a:stretch>
            <a:fillRect/>
          </a:stretch>
        </p:blipFill>
        <p:spPr bwMode="auto">
          <a:xfrm>
            <a:off x="4800600" y="533400"/>
            <a:ext cx="4078288" cy="5559425"/>
          </a:xfrm>
          <a:prstGeom prst="rect">
            <a:avLst/>
          </a:prstGeom>
          <a:noFill/>
          <a:ln w="9525">
            <a:noFill/>
            <a:miter lim="800000"/>
            <a:headEnd/>
            <a:tailEnd/>
          </a:ln>
          <a:effectLst/>
        </p:spPr>
      </p:pic>
      <p:pic>
        <p:nvPicPr>
          <p:cNvPr id="15365" name="Picture 5"/>
          <p:cNvPicPr>
            <a:picLocks noChangeAspect="1" noChangeArrowheads="1"/>
          </p:cNvPicPr>
          <p:nvPr/>
        </p:nvPicPr>
        <p:blipFill>
          <a:blip r:embed="rId3" cstate="print"/>
          <a:srcRect/>
          <a:stretch>
            <a:fillRect/>
          </a:stretch>
        </p:blipFill>
        <p:spPr bwMode="auto">
          <a:xfrm>
            <a:off x="228600" y="457200"/>
            <a:ext cx="4343400" cy="2803525"/>
          </a:xfrm>
          <a:prstGeom prst="rect">
            <a:avLst/>
          </a:prstGeom>
          <a:noFill/>
          <a:ln w="9525">
            <a:noFill/>
            <a:miter lim="800000"/>
            <a:headEnd/>
            <a:tailEnd/>
          </a:ln>
          <a:effectLst/>
        </p:spPr>
      </p:pic>
      <p:pic>
        <p:nvPicPr>
          <p:cNvPr id="15366" name="Picture 6"/>
          <p:cNvPicPr>
            <a:picLocks noChangeAspect="1" noChangeArrowheads="1"/>
          </p:cNvPicPr>
          <p:nvPr/>
        </p:nvPicPr>
        <p:blipFill>
          <a:blip r:embed="rId4" cstate="print"/>
          <a:srcRect/>
          <a:stretch>
            <a:fillRect/>
          </a:stretch>
        </p:blipFill>
        <p:spPr bwMode="auto">
          <a:xfrm>
            <a:off x="228600" y="3200400"/>
            <a:ext cx="4343400" cy="2800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r>
              <a:rPr lang="en-US" b="1"/>
              <a:t>The Finished Scale Drawing</a:t>
            </a:r>
          </a:p>
        </p:txBody>
      </p:sp>
      <p:sp>
        <p:nvSpPr>
          <p:cNvPr id="22531" name="Rectangle 3"/>
          <p:cNvSpPr>
            <a:spLocks noGrp="1" noRot="1" noChangeArrowheads="1"/>
          </p:cNvSpPr>
          <p:nvPr>
            <p:ph idx="1"/>
          </p:nvPr>
        </p:nvSpPr>
        <p:spPr/>
        <p:txBody>
          <a:bodyPr/>
          <a:lstStyle/>
          <a:p>
            <a:r>
              <a:rPr lang="en-US" dirty="0"/>
              <a:t>The finished scale drawing is done in ink and on a good grade of paper.  </a:t>
            </a:r>
          </a:p>
          <a:p>
            <a:r>
              <a:rPr lang="en-US" dirty="0" smtClean="0"/>
              <a:t>Investigators </a:t>
            </a:r>
            <a:r>
              <a:rPr lang="en-US" dirty="0"/>
              <a:t>will not be drawing a sketch to scale at the crime scene.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endParaRPr lang="en-US"/>
          </a:p>
        </p:txBody>
      </p:sp>
      <p:sp>
        <p:nvSpPr>
          <p:cNvPr id="27651" name="Rectangle 3"/>
          <p:cNvSpPr>
            <a:spLocks noGrp="1" noRot="1" noChangeArrowheads="1"/>
          </p:cNvSpPr>
          <p:nvPr>
            <p:ph idx="1"/>
          </p:nvPr>
        </p:nvSpPr>
        <p:spPr/>
        <p:txBody>
          <a:bodyPr/>
          <a:lstStyle/>
          <a:p>
            <a:endParaRPr lang="en-US"/>
          </a:p>
        </p:txBody>
      </p:sp>
      <p:pic>
        <p:nvPicPr>
          <p:cNvPr id="27653" name="Picture 5" descr="fig0305"/>
          <p:cNvPicPr>
            <a:picLocks noChangeAspect="1" noChangeArrowheads="1"/>
          </p:cNvPicPr>
          <p:nvPr/>
        </p:nvPicPr>
        <p:blipFill>
          <a:blip r:embed="rId2"/>
          <a:srcRect/>
          <a:stretch>
            <a:fillRect/>
          </a:stretch>
        </p:blipFill>
        <p:spPr bwMode="auto">
          <a:xfrm>
            <a:off x="1695450" y="228600"/>
            <a:ext cx="5821363" cy="6477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is the purpose of a finished sketch?</a:t>
            </a:r>
            <a:endParaRPr lang="en-US" b="1" dirty="0"/>
          </a:p>
        </p:txBody>
      </p:sp>
      <p:sp>
        <p:nvSpPr>
          <p:cNvPr id="3" name="Content Placeholder 2"/>
          <p:cNvSpPr>
            <a:spLocks noGrp="1"/>
          </p:cNvSpPr>
          <p:nvPr>
            <p:ph idx="1"/>
          </p:nvPr>
        </p:nvSpPr>
        <p:spPr>
          <a:xfrm>
            <a:off x="457200" y="1600200"/>
            <a:ext cx="2819400" cy="4525963"/>
          </a:xfrm>
        </p:spPr>
        <p:txBody>
          <a:bodyPr/>
          <a:lstStyle/>
          <a:p>
            <a:r>
              <a:rPr lang="en-US" b="1" dirty="0" smtClean="0"/>
              <a:t>To be presented in court </a:t>
            </a:r>
            <a:endParaRPr lang="en-US" b="1" dirty="0"/>
          </a:p>
        </p:txBody>
      </p:sp>
      <p:pic>
        <p:nvPicPr>
          <p:cNvPr id="48130" name="Picture 2" descr="http://www.offthemarkcartoons.com/cartoons/2007-12-18.gif"/>
          <p:cNvPicPr>
            <a:picLocks noChangeAspect="1" noChangeArrowheads="1"/>
          </p:cNvPicPr>
          <p:nvPr/>
        </p:nvPicPr>
        <p:blipFill>
          <a:blip r:embed="rId3"/>
          <a:srcRect t="5233" b="4070"/>
          <a:stretch>
            <a:fillRect/>
          </a:stretch>
        </p:blipFill>
        <p:spPr bwMode="auto">
          <a:xfrm>
            <a:off x="4210050" y="1600201"/>
            <a:ext cx="4095750" cy="4953000"/>
          </a:xfrm>
          <a:prstGeom prst="rect">
            <a:avLst/>
          </a:prstGeom>
          <a:noFill/>
        </p:spPr>
      </p:pic>
      <p:pic>
        <p:nvPicPr>
          <p:cNvPr id="5" name="Picture 10">
            <a:hlinkClick r:id="" action="ppaction://media"/>
          </p:cNvPr>
          <p:cNvPicPr>
            <a:picLocks noRot="1" noChangeAspect="1" noChangeArrowheads="1"/>
          </p:cNvPicPr>
          <p:nvPr>
            <a:wavAudioFile r:embed="rId1" name="j0097493[1].wav"/>
          </p:nvPr>
        </p:nvPicPr>
        <p:blipFill>
          <a:blip r:embed="rId4"/>
          <a:srcRect/>
          <a:stretch>
            <a:fillRect/>
          </a:stretch>
        </p:blipFill>
        <p:spPr bwMode="auto">
          <a:xfrm flipV="1">
            <a:off x="0" y="6477000"/>
            <a:ext cx="152400" cy="15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48130"/>
                                        </p:tgtEl>
                                        <p:attrNameLst>
                                          <p:attrName>style.visibility</p:attrName>
                                        </p:attrNameLst>
                                      </p:cBhvr>
                                      <p:to>
                                        <p:strVal val="visible"/>
                                      </p:to>
                                    </p:set>
                                    <p:animEffect transition="in" filter="diamond(in)">
                                      <p:cBhvr>
                                        <p:cTn id="11" dur="2000"/>
                                        <p:tgtEl>
                                          <p:spTgt spid="48130"/>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heckerboard(across)">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457200" y="228600"/>
            <a:ext cx="8229600" cy="1143000"/>
          </a:xfrm>
        </p:spPr>
        <p:txBody>
          <a:bodyPr>
            <a:normAutofit/>
          </a:bodyPr>
          <a:lstStyle/>
          <a:p>
            <a:r>
              <a:rPr lang="en-US" sz="2400" b="1" dirty="0">
                <a:solidFill>
                  <a:srgbClr val="FFFF00"/>
                </a:solidFill>
                <a:effectLst>
                  <a:outerShdw blurRad="38100" dist="38100" dir="2700000" algn="tl">
                    <a:srgbClr val="000000">
                      <a:alpha val="43137"/>
                    </a:srgbClr>
                  </a:outerShdw>
                </a:effectLst>
              </a:rPr>
              <a:t>Tacoma Police Department - Forensic Services Policy and Procedure Manual </a:t>
            </a:r>
          </a:p>
        </p:txBody>
      </p:sp>
      <p:sp>
        <p:nvSpPr>
          <p:cNvPr id="12291" name="Rectangle 3"/>
          <p:cNvSpPr>
            <a:spLocks noGrp="1" noRot="1" noChangeArrowheads="1"/>
          </p:cNvSpPr>
          <p:nvPr>
            <p:ph idx="1"/>
          </p:nvPr>
        </p:nvSpPr>
        <p:spPr>
          <a:xfrm>
            <a:off x="304800" y="1219200"/>
            <a:ext cx="8540750" cy="5184775"/>
          </a:xfrm>
          <a:solidFill>
            <a:schemeClr val="bg1"/>
          </a:solidFill>
          <a:ln w="146050">
            <a:solidFill>
              <a:srgbClr val="7030A0"/>
            </a:solidFill>
          </a:ln>
        </p:spPr>
        <p:txBody>
          <a:bodyPr/>
          <a:lstStyle/>
          <a:p>
            <a:pPr>
              <a:lnSpc>
                <a:spcPct val="80000"/>
              </a:lnSpc>
            </a:pPr>
            <a:endParaRPr lang="en-US" sz="2400" b="1" dirty="0" smtClean="0"/>
          </a:p>
          <a:p>
            <a:pPr>
              <a:lnSpc>
                <a:spcPct val="80000"/>
              </a:lnSpc>
            </a:pPr>
            <a:r>
              <a:rPr lang="en-US" sz="2400" b="1" dirty="0" smtClean="0"/>
              <a:t>A </a:t>
            </a:r>
            <a:r>
              <a:rPr lang="en-US" sz="2400" b="1" dirty="0"/>
              <a:t>crime scene sketch will be completed at the crime scene. The sketch and accompanying notes will contain accurate and complete measurements and descriptions for all elements within the sketch. Crime scene sketches and measurements will be recorded in a neat and orderly manner. A crime scene diagram, drawn to scale and based upon the measurements contained in the crime scene sketch, will be completed using the Section’s Computer Aided Design (CAD) software1, within 4 weeks, unless otherwise directed by a Forensic Services Supervisor. The scale used to print the final crime scene diagram will be handwritten on the back of the diagram and a copy will be forwarded to LESA records for inclusion in the case file. </a:t>
            </a:r>
            <a:r>
              <a:rPr lang="en-US" sz="2400" b="1" i="1" dirty="0"/>
              <a:t>Crime scene sketches and/or notes will not be substituted for a scale diagram, but will be retained as part of the discovery process.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r>
              <a:rPr lang="en-US"/>
              <a:t>Computer Assisted Drawing</a:t>
            </a:r>
          </a:p>
        </p:txBody>
      </p:sp>
      <p:sp>
        <p:nvSpPr>
          <p:cNvPr id="24579" name="Rectangle 3"/>
          <p:cNvSpPr>
            <a:spLocks noGrp="1" noRot="1" noChangeArrowheads="1"/>
          </p:cNvSpPr>
          <p:nvPr>
            <p:ph idx="1"/>
          </p:nvPr>
        </p:nvSpPr>
        <p:spPr/>
        <p:txBody>
          <a:bodyPr/>
          <a:lstStyle/>
          <a:p>
            <a:r>
              <a:rPr lang="en-US"/>
              <a:t>Many companies have developed computer hardware to assist in drawing a crime scene.</a:t>
            </a:r>
          </a:p>
          <a:p>
            <a:endParaRPr lang="en-US"/>
          </a:p>
        </p:txBody>
      </p:sp>
      <p:pic>
        <p:nvPicPr>
          <p:cNvPr id="24580" name="Picture 4" descr="crimescenecomputer"/>
          <p:cNvPicPr>
            <a:picLocks noChangeAspect="1" noChangeArrowheads="1"/>
          </p:cNvPicPr>
          <p:nvPr/>
        </p:nvPicPr>
        <p:blipFill>
          <a:blip r:embed="rId2"/>
          <a:srcRect/>
          <a:stretch>
            <a:fillRect/>
          </a:stretch>
        </p:blipFill>
        <p:spPr bwMode="auto">
          <a:xfrm>
            <a:off x="457200" y="2743200"/>
            <a:ext cx="5181600" cy="3700463"/>
          </a:xfrm>
          <a:prstGeom prst="rect">
            <a:avLst/>
          </a:prstGeom>
          <a:noFill/>
        </p:spPr>
      </p:pic>
      <p:pic>
        <p:nvPicPr>
          <p:cNvPr id="7" name="Picture 5" descr="visio_crime_scene_lg"/>
          <p:cNvPicPr>
            <a:picLocks noChangeAspect="1" noChangeArrowheads="1"/>
          </p:cNvPicPr>
          <p:nvPr/>
        </p:nvPicPr>
        <p:blipFill>
          <a:blip r:embed="rId3"/>
          <a:srcRect/>
          <a:stretch>
            <a:fillRect/>
          </a:stretch>
        </p:blipFill>
        <p:spPr bwMode="auto">
          <a:xfrm>
            <a:off x="4953000" y="2819400"/>
            <a:ext cx="4002716" cy="3733800"/>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r>
              <a:rPr lang="en-US"/>
              <a:t>CAD</a:t>
            </a:r>
          </a:p>
        </p:txBody>
      </p:sp>
      <p:sp>
        <p:nvSpPr>
          <p:cNvPr id="29699" name="Rectangle 3"/>
          <p:cNvSpPr>
            <a:spLocks noGrp="1" noRot="1" noChangeArrowheads="1"/>
          </p:cNvSpPr>
          <p:nvPr>
            <p:ph idx="1"/>
          </p:nvPr>
        </p:nvSpPr>
        <p:spPr/>
        <p:txBody>
          <a:bodyPr/>
          <a:lstStyle/>
          <a:p>
            <a:pPr>
              <a:lnSpc>
                <a:spcPct val="90000"/>
              </a:lnSpc>
              <a:buFont typeface="Wingdings" pitchFamily="2" charset="2"/>
              <a:buNone/>
            </a:pPr>
            <a:r>
              <a:rPr lang="en-US"/>
              <a:t>Computer-Aided</a:t>
            </a:r>
          </a:p>
          <a:p>
            <a:pPr>
              <a:lnSpc>
                <a:spcPct val="90000"/>
              </a:lnSpc>
              <a:buFont typeface="Wingdings" pitchFamily="2" charset="2"/>
              <a:buNone/>
            </a:pPr>
            <a:r>
              <a:rPr lang="en-US"/>
              <a:t> Drafting </a:t>
            </a:r>
          </a:p>
          <a:p>
            <a:pPr>
              <a:lnSpc>
                <a:spcPct val="90000"/>
              </a:lnSpc>
              <a:buFont typeface="Wingdings" pitchFamily="2" charset="2"/>
              <a:buNone/>
            </a:pPr>
            <a:endParaRPr lang="en-US"/>
          </a:p>
          <a:p>
            <a:pPr>
              <a:lnSpc>
                <a:spcPct val="90000"/>
              </a:lnSpc>
              <a:buFont typeface="Wingdings" pitchFamily="2" charset="2"/>
              <a:buNone/>
            </a:pPr>
            <a:r>
              <a:rPr lang="en-US"/>
              <a:t>Computer-Assisted </a:t>
            </a:r>
          </a:p>
          <a:p>
            <a:pPr>
              <a:lnSpc>
                <a:spcPct val="90000"/>
              </a:lnSpc>
              <a:buFont typeface="Wingdings" pitchFamily="2" charset="2"/>
              <a:buNone/>
            </a:pPr>
            <a:r>
              <a:rPr lang="en-US"/>
              <a:t>Drawing </a:t>
            </a:r>
          </a:p>
          <a:p>
            <a:pPr>
              <a:lnSpc>
                <a:spcPct val="90000"/>
              </a:lnSpc>
              <a:buFont typeface="Wingdings" pitchFamily="2" charset="2"/>
              <a:buNone/>
            </a:pPr>
            <a:r>
              <a:rPr lang="en-US"/>
              <a:t>  </a:t>
            </a:r>
          </a:p>
          <a:p>
            <a:pPr>
              <a:lnSpc>
                <a:spcPct val="90000"/>
              </a:lnSpc>
              <a:buFont typeface="Wingdings" pitchFamily="2" charset="2"/>
              <a:buNone/>
            </a:pPr>
            <a:r>
              <a:rPr lang="en-US"/>
              <a:t>Computer –Aided </a:t>
            </a:r>
          </a:p>
          <a:p>
            <a:pPr>
              <a:lnSpc>
                <a:spcPct val="90000"/>
              </a:lnSpc>
              <a:buFont typeface="Wingdings" pitchFamily="2" charset="2"/>
              <a:buNone/>
            </a:pPr>
            <a:r>
              <a:rPr lang="en-US"/>
              <a:t>Design</a:t>
            </a:r>
          </a:p>
        </p:txBody>
      </p:sp>
      <p:pic>
        <p:nvPicPr>
          <p:cNvPr id="29701" name="Picture 5" descr="forensic_feature"/>
          <p:cNvPicPr>
            <a:picLocks noChangeAspect="1" noChangeArrowheads="1"/>
          </p:cNvPicPr>
          <p:nvPr/>
        </p:nvPicPr>
        <p:blipFill>
          <a:blip r:embed="rId2"/>
          <a:srcRect/>
          <a:stretch>
            <a:fillRect/>
          </a:stretch>
        </p:blipFill>
        <p:spPr bwMode="auto">
          <a:xfrm>
            <a:off x="4572000" y="1905000"/>
            <a:ext cx="4057650" cy="37433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endParaRPr lang="en-US"/>
          </a:p>
        </p:txBody>
      </p:sp>
      <p:pic>
        <p:nvPicPr>
          <p:cNvPr id="16388" name="Picture 4"/>
          <p:cNvPicPr>
            <a:picLocks noGrp="1" noChangeAspect="1" noChangeArrowheads="1"/>
          </p:cNvPicPr>
          <p:nvPr>
            <p:ph idx="1"/>
          </p:nvPr>
        </p:nvPicPr>
        <p:blipFill>
          <a:blip r:embed="rId2"/>
          <a:srcRect/>
          <a:stretch>
            <a:fillRect/>
          </a:stretch>
        </p:blipFill>
        <p:spPr>
          <a:xfrm>
            <a:off x="304800" y="304800"/>
            <a:ext cx="8534400" cy="6397625"/>
          </a:xfr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endParaRPr lang="en-US"/>
          </a:p>
        </p:txBody>
      </p:sp>
      <p:sp>
        <p:nvSpPr>
          <p:cNvPr id="30723" name="Rectangle 3"/>
          <p:cNvSpPr>
            <a:spLocks noGrp="1" noRot="1" noChangeArrowheads="1"/>
          </p:cNvSpPr>
          <p:nvPr>
            <p:ph idx="1"/>
          </p:nvPr>
        </p:nvSpPr>
        <p:spPr/>
        <p:txBody>
          <a:bodyPr/>
          <a:lstStyle/>
          <a:p>
            <a:endParaRPr lang="en-US"/>
          </a:p>
        </p:txBody>
      </p:sp>
      <p:pic>
        <p:nvPicPr>
          <p:cNvPr id="30725" name="Picture 5" descr="forensic_feature"/>
          <p:cNvPicPr>
            <a:picLocks noChangeAspect="1" noChangeArrowheads="1"/>
          </p:cNvPicPr>
          <p:nvPr/>
        </p:nvPicPr>
        <p:blipFill>
          <a:blip r:embed="rId2"/>
          <a:srcRect/>
          <a:stretch>
            <a:fillRect/>
          </a:stretch>
        </p:blipFill>
        <p:spPr bwMode="auto">
          <a:xfrm>
            <a:off x="838200" y="228600"/>
            <a:ext cx="6934200" cy="63976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Rot="1" noChangeArrowheads="1"/>
          </p:cNvSpPr>
          <p:nvPr>
            <p:ph idx="1"/>
          </p:nvPr>
        </p:nvSpPr>
        <p:spPr>
          <a:xfrm>
            <a:off x="228600" y="381000"/>
            <a:ext cx="7772400" cy="4422775"/>
          </a:xfrm>
        </p:spPr>
        <p:txBody>
          <a:bodyPr/>
          <a:lstStyle/>
          <a:p>
            <a:r>
              <a:rPr lang="en-US" b="1" dirty="0"/>
              <a:t>Once the scene has been photographed, the </a:t>
            </a:r>
            <a:r>
              <a:rPr lang="en-US" b="1" dirty="0" smtClean="0"/>
              <a:t>investigators </a:t>
            </a:r>
            <a:r>
              <a:rPr lang="en-US" b="1" dirty="0"/>
              <a:t>will need to ___________ the crime scene. </a:t>
            </a:r>
          </a:p>
          <a:p>
            <a:r>
              <a:rPr lang="en-US" sz="9600" b="1" dirty="0">
                <a:solidFill>
                  <a:srgbClr val="FF9966"/>
                </a:solidFill>
                <a:effectLst>
                  <a:outerShdw blurRad="38100" dist="38100" dir="2700000" algn="tl">
                    <a:srgbClr val="000000">
                      <a:alpha val="43137"/>
                    </a:srgbClr>
                  </a:outerShdw>
                </a:effectLst>
              </a:rPr>
              <a:t>SKETCH</a:t>
            </a:r>
          </a:p>
        </p:txBody>
      </p:sp>
      <p:pic>
        <p:nvPicPr>
          <p:cNvPr id="5" name="Picture 9" descr="sketch"/>
          <p:cNvPicPr>
            <a:picLocks noChangeAspect="1" noChangeArrowheads="1"/>
          </p:cNvPicPr>
          <p:nvPr/>
        </p:nvPicPr>
        <p:blipFill>
          <a:blip r:embed="rId3"/>
          <a:srcRect/>
          <a:stretch>
            <a:fillRect/>
          </a:stretch>
        </p:blipFill>
        <p:spPr bwMode="auto">
          <a:xfrm>
            <a:off x="5029200" y="1752600"/>
            <a:ext cx="3633788" cy="48799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fade">
                                      <p:cBhvr>
                                        <p:cTn id="7" dur="1000"/>
                                        <p:tgtEl>
                                          <p:spTgt spid="10243">
                                            <p:txEl>
                                              <p:pRg st="1" end="1"/>
                                            </p:txEl>
                                          </p:spTgt>
                                        </p:tgtEl>
                                      </p:cBhvr>
                                    </p:animEffect>
                                    <p:anim calcmode="lin" valueType="num">
                                      <p:cBhvr>
                                        <p:cTn id="8"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24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43">
                                            <p:txEl>
                                              <p:pRg st="1" end="1"/>
                                            </p:txEl>
                                          </p:spTgt>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304800"/>
            <a:ext cx="6629400" cy="1143000"/>
          </a:xfrm>
        </p:spPr>
        <p:txBody>
          <a:bodyPr/>
          <a:lstStyle/>
          <a:p>
            <a:r>
              <a:rPr lang="en-US" b="1" dirty="0" err="1" smtClean="0">
                <a:solidFill>
                  <a:srgbClr val="0070C0"/>
                </a:solidFill>
                <a:effectLst>
                  <a:outerShdw blurRad="38100" dist="38100" dir="2700000" algn="tl">
                    <a:srgbClr val="000000">
                      <a:alpha val="43137"/>
                    </a:srgbClr>
                  </a:outerShdw>
                </a:effectLst>
              </a:rPr>
              <a:t>Leica</a:t>
            </a:r>
            <a:r>
              <a:rPr lang="en-US" b="1" dirty="0" smtClean="0">
                <a:solidFill>
                  <a:srgbClr val="0070C0"/>
                </a:solidFill>
                <a:effectLst>
                  <a:outerShdw blurRad="38100" dist="38100" dir="2700000" algn="tl">
                    <a:srgbClr val="000000">
                      <a:alpha val="43137"/>
                    </a:srgbClr>
                  </a:outerShdw>
                </a:effectLst>
              </a:rPr>
              <a:t> </a:t>
            </a:r>
            <a:r>
              <a:rPr lang="en-US" b="1" dirty="0" err="1" smtClean="0">
                <a:solidFill>
                  <a:srgbClr val="0070C0"/>
                </a:solidFill>
                <a:effectLst>
                  <a:outerShdw blurRad="38100" dist="38100" dir="2700000" algn="tl">
                    <a:srgbClr val="000000">
                      <a:alpha val="43137"/>
                    </a:srgbClr>
                  </a:outerShdw>
                </a:effectLst>
              </a:rPr>
              <a:t>Geosystem</a:t>
            </a:r>
            <a:endParaRPr lang="en-US"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038600" y="1600200"/>
            <a:ext cx="4648200" cy="4525963"/>
          </a:xfrm>
        </p:spPr>
        <p:txBody>
          <a:bodyPr/>
          <a:lstStyle/>
          <a:p>
            <a:r>
              <a:rPr lang="en-US" dirty="0" smtClean="0"/>
              <a:t>3D laser scanning for forensics, public safety, and homeland security. A powerful tool for investigations and preplanning.</a:t>
            </a:r>
          </a:p>
          <a:p>
            <a:endParaRPr lang="en-US" dirty="0"/>
          </a:p>
        </p:txBody>
      </p:sp>
      <p:pic>
        <p:nvPicPr>
          <p:cNvPr id="1026" name="Picture 2" descr="http://www.leica-geosystems.com/images/new/common/SS2_200px.jpg"/>
          <p:cNvPicPr>
            <a:picLocks noChangeAspect="1" noChangeArrowheads="1"/>
          </p:cNvPicPr>
          <p:nvPr/>
        </p:nvPicPr>
        <p:blipFill>
          <a:blip r:embed="rId3"/>
          <a:srcRect/>
          <a:stretch>
            <a:fillRect/>
          </a:stretch>
        </p:blipFill>
        <p:spPr bwMode="auto">
          <a:xfrm>
            <a:off x="0" y="44448"/>
            <a:ext cx="2819400" cy="68135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builtIn="1"/>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shreg.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http://www.dgyeatman.co.uk/images/TPS1200_CanfordBridge.jpg"/>
          <p:cNvPicPr>
            <a:picLocks noChangeAspect="1" noChangeArrowheads="1"/>
          </p:cNvPicPr>
          <p:nvPr/>
        </p:nvPicPr>
        <p:blipFill>
          <a:blip r:embed="rId3"/>
          <a:srcRect/>
          <a:stretch>
            <a:fillRect/>
          </a:stretch>
        </p:blipFill>
        <p:spPr bwMode="auto">
          <a:xfrm>
            <a:off x="0" y="0"/>
            <a:ext cx="9147935" cy="6858000"/>
          </a:xfrm>
          <a:prstGeom prst="rect">
            <a:avLst/>
          </a:prstGeom>
          <a:noFill/>
        </p:spPr>
      </p:pic>
      <p:sp>
        <p:nvSpPr>
          <p:cNvPr id="3" name="Content Placeholder 2"/>
          <p:cNvSpPr>
            <a:spLocks noGrp="1"/>
          </p:cNvSpPr>
          <p:nvPr>
            <p:ph idx="1"/>
          </p:nvPr>
        </p:nvSpPr>
        <p:spPr>
          <a:xfrm>
            <a:off x="457200" y="4724400"/>
            <a:ext cx="8229600" cy="1904999"/>
          </a:xfrm>
          <a:solidFill>
            <a:srgbClr val="7030A0"/>
          </a:solidFill>
        </p:spPr>
        <p:txBody>
          <a:bodyPr>
            <a:normAutofit fontScale="70000" lnSpcReduction="20000"/>
          </a:bodyPr>
          <a:lstStyle/>
          <a:p>
            <a:r>
              <a:rPr lang="en-US" b="1" dirty="0" smtClean="0">
                <a:solidFill>
                  <a:schemeClr val="bg1"/>
                </a:solidFill>
              </a:rPr>
              <a:t>The </a:t>
            </a:r>
            <a:r>
              <a:rPr lang="en-US" b="1" dirty="0" err="1" smtClean="0">
                <a:solidFill>
                  <a:schemeClr val="bg1"/>
                </a:solidFill>
              </a:rPr>
              <a:t>Leica</a:t>
            </a:r>
            <a:r>
              <a:rPr lang="en-US" b="1" dirty="0" smtClean="0">
                <a:solidFill>
                  <a:schemeClr val="bg1"/>
                </a:solidFill>
              </a:rPr>
              <a:t> system is a very accurate 3D laser scanning system which uses a high-speed laser and a built-in digital camera to rapidly photograph and measure a scene exactly the way in which the first responder encountered it.   It measures up to 900 feet, making it an ideal tool for law enforcement and public safety officials to document and archive complex environments.</a:t>
            </a:r>
            <a:endParaRPr lang="en-US" b="1" dirty="0">
              <a:solidFill>
                <a:schemeClr val="bg1"/>
              </a:solidFill>
            </a:endParaRPr>
          </a:p>
        </p:txBody>
      </p:sp>
    </p:spTree>
  </p:cSld>
  <p:clrMapOvr>
    <a:masterClrMapping/>
  </p:clrMapOvr>
  <p:transition>
    <p:sndAc>
      <p:stSnd>
        <p:snd r:embed="rId2" name="cashreg.wav" builtIn="1"/>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ScanStation"/>
          <p:cNvPicPr>
            <a:picLocks noChangeAspect="1" noChangeArrowheads="1"/>
          </p:cNvPicPr>
          <p:nvPr/>
        </p:nvPicPr>
        <p:blipFill>
          <a:blip r:embed="rId3"/>
          <a:srcRect t="15954" r="-3960"/>
          <a:stretch>
            <a:fillRect/>
          </a:stretch>
        </p:blipFill>
        <p:spPr bwMode="auto">
          <a:xfrm>
            <a:off x="-63959" y="0"/>
            <a:ext cx="9639759" cy="6858000"/>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876800" y="228600"/>
            <a:ext cx="3810000" cy="6324600"/>
          </a:xfrm>
          <a:solidFill>
            <a:schemeClr val="bg1"/>
          </a:solidFill>
          <a:ln w="82550">
            <a:solidFill>
              <a:schemeClr val="tx2"/>
            </a:solidFill>
          </a:ln>
        </p:spPr>
        <p:txBody>
          <a:bodyPr>
            <a:noAutofit/>
          </a:bodyPr>
          <a:lstStyle/>
          <a:p>
            <a:r>
              <a:rPr lang="en-US" sz="2400" b="1" dirty="0" smtClean="0"/>
              <a:t>The system collects both photographic and measurement data.  The photo captured is a high-resolution “full-dome” spherical photo of the scene which users can navigate and zoom into.  The measurement data captured by the scanner is called a “point cloud” and investigators can use this information to easily determine any desired dimension at any time, even years after the event. </a:t>
            </a:r>
            <a:endParaRPr lang="en-US" sz="2400" b="1" dirty="0"/>
          </a:p>
        </p:txBody>
      </p:sp>
    </p:spTree>
  </p:cSld>
  <p:clrMapOvr>
    <a:masterClrMapping/>
  </p:clrMapOvr>
  <p:transition>
    <p:sndAc>
      <p:stSnd>
        <p:snd r:embed="rId2" name="cashreg.wav" builtIn="1"/>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Porky in Awful Orphan"/>
          <p:cNvPicPr>
            <a:picLocks noChangeAspect="1" noChangeArrowheads="1" noCrop="1"/>
          </p:cNvPicPr>
          <p:nvPr/>
        </p:nvPicPr>
        <p:blipFill>
          <a:blip r:embed="rId2"/>
          <a:srcRect/>
          <a:stretch>
            <a:fillRect/>
          </a:stretch>
        </p:blipFill>
        <p:spPr bwMode="auto">
          <a:xfrm>
            <a:off x="9" y="304800"/>
            <a:ext cx="9143991" cy="5943600"/>
          </a:xfrm>
          <a:prstGeom prst="rect">
            <a:avLst/>
          </a:prstGeom>
          <a:noFill/>
        </p:spPr>
      </p:pic>
      <p:sp>
        <p:nvSpPr>
          <p:cNvPr id="5" name="WordArt 4"/>
          <p:cNvSpPr>
            <a:spLocks noChangeArrowheads="1" noChangeShapeType="1" noTextEdit="1"/>
          </p:cNvSpPr>
          <p:nvPr/>
        </p:nvSpPr>
        <p:spPr bwMode="auto">
          <a:xfrm>
            <a:off x="457200" y="457200"/>
            <a:ext cx="4953000" cy="657225"/>
          </a:xfrm>
          <a:prstGeom prst="rect">
            <a:avLst/>
          </a:prstGeom>
        </p:spPr>
        <p:txBody>
          <a:bodyPr wrap="none" fromWordArt="1">
            <a:prstTxWarp prst="textDoubleWave1">
              <a:avLst>
                <a:gd name="adj1" fmla="val 6500"/>
                <a:gd name="adj2" fmla="val 0"/>
              </a:avLst>
            </a:prstTxWarp>
          </a:bodyPr>
          <a:lstStyle/>
          <a:p>
            <a:pPr algn="ctr"/>
            <a:r>
              <a:rPr lang="en-US" sz="3600" kern="10" spc="-360" dirty="0" smtClean="0">
                <a:ln w="12700">
                  <a:solidFill>
                    <a:srgbClr val="000099"/>
                  </a:solidFill>
                  <a:round/>
                  <a:headEnd/>
                  <a:tailEnd/>
                </a:ln>
                <a:solidFill>
                  <a:srgbClr val="33CCFF"/>
                </a:solidFill>
                <a:effectLst>
                  <a:outerShdw dist="125724" dir="18900000" algn="ctr" rotWithShape="0">
                    <a:srgbClr val="000099"/>
                  </a:outerShdw>
                </a:effectLst>
                <a:latin typeface="Impact"/>
              </a:rPr>
              <a:t>T h a t ‘ s   a l </a:t>
            </a:r>
            <a:r>
              <a:rPr lang="en-US" sz="3600" kern="10" spc="-360" dirty="0" err="1" smtClean="0">
                <a:ln w="12700">
                  <a:solidFill>
                    <a:srgbClr val="000099"/>
                  </a:solidFill>
                  <a:round/>
                  <a:headEnd/>
                  <a:tailEnd/>
                </a:ln>
                <a:solidFill>
                  <a:srgbClr val="33CCFF"/>
                </a:solidFill>
                <a:effectLst>
                  <a:outerShdw dist="125724" dir="18900000" algn="ctr" rotWithShape="0">
                    <a:srgbClr val="000099"/>
                  </a:outerShdw>
                </a:effectLst>
                <a:latin typeface="Impact"/>
              </a:rPr>
              <a:t>l</a:t>
            </a:r>
            <a:r>
              <a:rPr lang="en-US" sz="3600" kern="10" spc="-360" dirty="0" smtClean="0">
                <a:ln w="12700">
                  <a:solidFill>
                    <a:srgbClr val="000099"/>
                  </a:solidFill>
                  <a:round/>
                  <a:headEnd/>
                  <a:tailEnd/>
                </a:ln>
                <a:solidFill>
                  <a:srgbClr val="33CCFF"/>
                </a:solidFill>
                <a:effectLst>
                  <a:outerShdw dist="125724" dir="18900000" algn="ctr" rotWithShape="0">
                    <a:srgbClr val="000099"/>
                  </a:outerShdw>
                </a:effectLst>
                <a:latin typeface="Impact"/>
              </a:rPr>
              <a:t>   f o l k s</a:t>
            </a:r>
            <a:r>
              <a:rPr lang="en-US" sz="3600" kern="10" spc="-360" dirty="0">
                <a:ln w="12700">
                  <a:solidFill>
                    <a:srgbClr val="000099"/>
                  </a:solidFill>
                  <a:round/>
                  <a:headEnd/>
                  <a:tailEnd/>
                </a:ln>
                <a:solidFill>
                  <a:srgbClr val="33CCFF"/>
                </a:solidFill>
                <a:effectLst>
                  <a:outerShdw dist="125724" dir="18900000" algn="ctr" rotWithShape="0">
                    <a:srgbClr val="000099"/>
                  </a:outerShdw>
                </a:effectLst>
                <a:latin typeface="Impac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304800" y="533400"/>
            <a:ext cx="3736975" cy="1752600"/>
          </a:xfrm>
          <a:solidFill>
            <a:srgbClr val="7030A0"/>
          </a:solidFill>
          <a:ln w="50800">
            <a:solidFill>
              <a:schemeClr val="bg1"/>
            </a:solidFill>
          </a:ln>
        </p:spPr>
        <p:txBody>
          <a:bodyPr>
            <a:noAutofit/>
          </a:bodyPr>
          <a:lstStyle/>
          <a:p>
            <a:r>
              <a:rPr lang="en-US" sz="5400" b="1" dirty="0">
                <a:solidFill>
                  <a:srgbClr val="FFC000"/>
                </a:solidFill>
                <a:effectLst>
                  <a:outerShdw blurRad="38100" dist="38100" dir="2700000" algn="tl">
                    <a:srgbClr val="000000">
                      <a:alpha val="43137"/>
                    </a:srgbClr>
                  </a:outerShdw>
                </a:effectLst>
              </a:rPr>
              <a:t>Rough Sketch</a:t>
            </a:r>
          </a:p>
        </p:txBody>
      </p:sp>
      <p:sp>
        <p:nvSpPr>
          <p:cNvPr id="11267" name="Rectangle 3"/>
          <p:cNvSpPr>
            <a:spLocks noGrp="1" noRot="1" noChangeArrowheads="1"/>
          </p:cNvSpPr>
          <p:nvPr>
            <p:ph idx="1"/>
          </p:nvPr>
        </p:nvSpPr>
        <p:spPr>
          <a:xfrm>
            <a:off x="304800" y="2667000"/>
            <a:ext cx="4191000" cy="3916363"/>
          </a:xfrm>
        </p:spPr>
        <p:txBody>
          <a:bodyPr>
            <a:normAutofit/>
          </a:bodyPr>
          <a:lstStyle/>
          <a:p>
            <a:pPr>
              <a:buFont typeface="Wingdings" pitchFamily="2" charset="2"/>
              <a:buNone/>
            </a:pPr>
            <a:r>
              <a:rPr lang="en-US" sz="2800" dirty="0"/>
              <a:t>Rough sketches </a:t>
            </a:r>
            <a:r>
              <a:rPr lang="en-US" sz="2800" dirty="0" smtClean="0"/>
              <a:t>contain </a:t>
            </a:r>
            <a:endParaRPr lang="en-US" sz="2800" dirty="0"/>
          </a:p>
          <a:p>
            <a:pPr>
              <a:buFont typeface="Wingdings" pitchFamily="2" charset="2"/>
              <a:buNone/>
            </a:pPr>
            <a:r>
              <a:rPr lang="en-US" sz="2800" dirty="0" smtClean="0"/>
              <a:t>measurements of the</a:t>
            </a:r>
          </a:p>
          <a:p>
            <a:pPr>
              <a:buFont typeface="Wingdings" pitchFamily="2" charset="2"/>
              <a:buNone/>
            </a:pPr>
            <a:r>
              <a:rPr lang="en-US" sz="2800" dirty="0" smtClean="0"/>
              <a:t>entire scene.  If there is a</a:t>
            </a:r>
          </a:p>
          <a:p>
            <a:pPr>
              <a:buFont typeface="Wingdings" pitchFamily="2" charset="2"/>
              <a:buNone/>
            </a:pPr>
            <a:r>
              <a:rPr lang="en-US" sz="2800" dirty="0" smtClean="0"/>
              <a:t>body or other pertinent </a:t>
            </a:r>
          </a:p>
          <a:p>
            <a:pPr>
              <a:buFont typeface="Wingdings" pitchFamily="2" charset="2"/>
              <a:buNone/>
            </a:pPr>
            <a:r>
              <a:rPr lang="en-US" sz="2800" dirty="0" smtClean="0"/>
              <a:t>evidence, measurements </a:t>
            </a:r>
          </a:p>
          <a:p>
            <a:pPr>
              <a:buFont typeface="Wingdings" pitchFamily="2" charset="2"/>
              <a:buNone/>
            </a:pPr>
            <a:r>
              <a:rPr lang="en-US" sz="2800" dirty="0" smtClean="0"/>
              <a:t>are </a:t>
            </a:r>
            <a:r>
              <a:rPr lang="en-US" sz="2800" dirty="0"/>
              <a:t>taken </a:t>
            </a:r>
            <a:r>
              <a:rPr lang="en-US" sz="2800" dirty="0" smtClean="0"/>
              <a:t>from </a:t>
            </a:r>
            <a:r>
              <a:rPr lang="en-US" sz="2800" dirty="0"/>
              <a:t>two </a:t>
            </a:r>
            <a:r>
              <a:rPr lang="en-US" sz="2800" dirty="0" smtClean="0"/>
              <a:t>fixed </a:t>
            </a:r>
          </a:p>
          <a:p>
            <a:pPr>
              <a:buFont typeface="Wingdings" pitchFamily="2" charset="2"/>
              <a:buNone/>
            </a:pPr>
            <a:r>
              <a:rPr lang="en-US" sz="2800" dirty="0" smtClean="0"/>
              <a:t>points</a:t>
            </a:r>
            <a:r>
              <a:rPr lang="en-US" sz="2800" dirty="0"/>
              <a:t>. </a:t>
            </a:r>
          </a:p>
        </p:txBody>
      </p:sp>
      <p:pic>
        <p:nvPicPr>
          <p:cNvPr id="11269" name="Picture 5" descr="sketch"/>
          <p:cNvPicPr>
            <a:picLocks noChangeAspect="1" noChangeArrowheads="1"/>
          </p:cNvPicPr>
          <p:nvPr/>
        </p:nvPicPr>
        <p:blipFill>
          <a:blip r:embed="rId3"/>
          <a:srcRect/>
          <a:stretch>
            <a:fillRect/>
          </a:stretch>
        </p:blipFill>
        <p:spPr bwMode="auto">
          <a:xfrm>
            <a:off x="4245769" y="381000"/>
            <a:ext cx="4653756" cy="624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repeatCount="4000" fill="hold" grpId="1" nodeType="clickEffect">
                                  <p:stCondLst>
                                    <p:cond delay="0"/>
                                  </p:stCondLst>
                                  <p:iterate type="lt">
                                    <p:tmPct val="0"/>
                                  </p:iterate>
                                  <p:childTnLst>
                                    <p:animClr clrSpc="hsl">
                                      <p:cBhvr override="childStyle">
                                        <p:cTn id="6" dur="500" fill="hold"/>
                                        <p:tgtEl>
                                          <p:spTgt spid="11266"/>
                                        </p:tgtEl>
                                        <p:attrNameLst>
                                          <p:attrName>style.color</p:attrName>
                                        </p:attrNameLst>
                                      </p:cBhvr>
                                      <p:by>
                                        <p:hsl h="10842353" s="0" l="0"/>
                                      </p:by>
                                    </p:animClr>
                                    <p:animClr clrSpc="hsl">
                                      <p:cBhvr>
                                        <p:cTn id="7" dur="500" fill="hold"/>
                                        <p:tgtEl>
                                          <p:spTgt spid="11266"/>
                                        </p:tgtEl>
                                        <p:attrNameLst>
                                          <p:attrName>fillcolor</p:attrName>
                                        </p:attrNameLst>
                                      </p:cBhvr>
                                      <p:by>
                                        <p:hsl h="10842353" s="0" l="0"/>
                                      </p:by>
                                    </p:animClr>
                                    <p:animClr clrSpc="hsl">
                                      <p:cBhvr>
                                        <p:cTn id="8" dur="500" fill="hold"/>
                                        <p:tgtEl>
                                          <p:spTgt spid="11266"/>
                                        </p:tgtEl>
                                        <p:attrNameLst>
                                          <p:attrName>stroke.color</p:attrName>
                                        </p:attrNameLst>
                                      </p:cBhvr>
                                      <p:by>
                                        <p:hsl h="10842353" s="0" l="0"/>
                                      </p:by>
                                    </p:animClr>
                                    <p:set>
                                      <p:cBhvr>
                                        <p:cTn id="9" dur="500" fill="hold"/>
                                        <p:tgtEl>
                                          <p:spTgt spid="1126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1267">
                                            <p:txEl>
                                              <p:pRg st="0" end="0"/>
                                            </p:txEl>
                                          </p:spTgt>
                                        </p:tgtEl>
                                        <p:attrNameLst>
                                          <p:attrName>style.visibility</p:attrName>
                                        </p:attrNameLst>
                                      </p:cBhvr>
                                      <p:to>
                                        <p:strVal val="visible"/>
                                      </p:to>
                                    </p:set>
                                    <p:anim calcmode="discrete" valueType="clr">
                                      <p:cBhvr override="childStyle">
                                        <p:cTn id="14" dur="80"/>
                                        <p:tgtEl>
                                          <p:spTgt spid="1126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267">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1267">
                                            <p:txEl>
                                              <p:pRg st="0" end="0"/>
                                            </p:txEl>
                                          </p:spTgt>
                                        </p:tgtEl>
                                        <p:attrNameLst>
                                          <p:attrName>fill.type</p:attrName>
                                        </p:attrNameLst>
                                      </p:cBhvr>
                                      <p:to>
                                        <p:strVal val="solid"/>
                                      </p:to>
                                    </p:set>
                                  </p:childTnLst>
                                  <p:subTnLst>
                                    <p:audio>
                                      <p:cMediaNode>
                                        <p:cTn display="0" masterRel="sameClick">
                                          <p:stCondLst>
                                            <p:cond evt="begin" delay="0">
                                              <p:tn val="12"/>
                                            </p:cond>
                                          </p:stCondLst>
                                          <p:endCondLst>
                                            <p:cond evt="onStopAudio" delay="0">
                                              <p:tgtEl>
                                                <p:sldTgt/>
                                              </p:tgtEl>
                                            </p:cond>
                                          </p:endCondLst>
                                        </p:cTn>
                                        <p:tgtEl>
                                          <p:sndTgt r:embed="rId2" name="type.wav" builtIn="1"/>
                                        </p:tgtEl>
                                      </p:cMediaNode>
                                    </p:audio>
                                  </p:sub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267">
                                            <p:txEl>
                                              <p:pRg st="1" end="1"/>
                                            </p:txEl>
                                          </p:spTgt>
                                        </p:tgtEl>
                                        <p:attrNameLst>
                                          <p:attrName>style.visibility</p:attrName>
                                        </p:attrNameLst>
                                      </p:cBhvr>
                                      <p:to>
                                        <p:strVal val="visible"/>
                                      </p:to>
                                    </p:set>
                                    <p:anim calcmode="discrete" valueType="clr">
                                      <p:cBhvr override="childStyle">
                                        <p:cTn id="21" dur="80"/>
                                        <p:tgtEl>
                                          <p:spTgt spid="1126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267">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11267">
                                            <p:txEl>
                                              <p:pRg st="1" end="1"/>
                                            </p:txEl>
                                          </p:spTgt>
                                        </p:tgtEl>
                                        <p:attrNameLst>
                                          <p:attrName>fill.type</p:attrName>
                                        </p:attrNameLst>
                                      </p:cBhvr>
                                      <p:to>
                                        <p:strVal val="solid"/>
                                      </p:to>
                                    </p:set>
                                  </p:childTnLst>
                                  <p:subTnLst>
                                    <p:audio>
                                      <p:cMediaNode>
                                        <p:cTn display="0" masterRel="sameClick">
                                          <p:stCondLst>
                                            <p:cond evt="begin" delay="0">
                                              <p:tn val="19"/>
                                            </p:cond>
                                          </p:stCondLst>
                                          <p:endCondLst>
                                            <p:cond evt="onStopAudio" delay="0">
                                              <p:tgtEl>
                                                <p:sldTgt/>
                                              </p:tgtEl>
                                            </p:cond>
                                          </p:endCondLst>
                                        </p:cTn>
                                        <p:tgtEl>
                                          <p:sndTgt r:embed="rId2" name="type.wav" builtIn="1"/>
                                        </p:tgtEl>
                                      </p:cMediaNode>
                                    </p:audio>
                                  </p:sub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1267">
                                            <p:txEl>
                                              <p:pRg st="2" end="2"/>
                                            </p:txEl>
                                          </p:spTgt>
                                        </p:tgtEl>
                                        <p:attrNameLst>
                                          <p:attrName>style.visibility</p:attrName>
                                        </p:attrNameLst>
                                      </p:cBhvr>
                                      <p:to>
                                        <p:strVal val="visible"/>
                                      </p:to>
                                    </p:set>
                                    <p:anim calcmode="discrete" valueType="clr">
                                      <p:cBhvr override="childStyle">
                                        <p:cTn id="28" dur="80"/>
                                        <p:tgtEl>
                                          <p:spTgt spid="1126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267">
                                            <p:txEl>
                                              <p:pRg st="2" end="2"/>
                                            </p:txEl>
                                          </p:spTgt>
                                        </p:tgtEl>
                                        <p:attrNameLst>
                                          <p:attrName>fillcolor</p:attrName>
                                        </p:attrNameLst>
                                      </p:cBhvr>
                                      <p:tavLst>
                                        <p:tav tm="0">
                                          <p:val>
                                            <p:clrVal>
                                              <a:schemeClr val="accent2"/>
                                            </p:clrVal>
                                          </p:val>
                                        </p:tav>
                                        <p:tav tm="50000">
                                          <p:val>
                                            <p:clrVal>
                                              <a:schemeClr val="hlink"/>
                                            </p:clrVal>
                                          </p:val>
                                        </p:tav>
                                      </p:tavLst>
                                    </p:anim>
                                    <p:set>
                                      <p:cBhvr>
                                        <p:cTn id="30" dur="80"/>
                                        <p:tgtEl>
                                          <p:spTgt spid="11267">
                                            <p:txEl>
                                              <p:pRg st="2" end="2"/>
                                            </p:txEl>
                                          </p:spTgt>
                                        </p:tgtEl>
                                        <p:attrNameLst>
                                          <p:attrName>fill.type</p:attrName>
                                        </p:attrNameLst>
                                      </p:cBhvr>
                                      <p:to>
                                        <p:strVal val="solid"/>
                                      </p:to>
                                    </p:set>
                                  </p:childTnLst>
                                  <p:subTnLst>
                                    <p:audio>
                                      <p:cMediaNode>
                                        <p:cTn display="0" masterRel="sameClick">
                                          <p:stCondLst>
                                            <p:cond evt="begin" delay="0">
                                              <p:tn val="26"/>
                                            </p:cond>
                                          </p:stCondLst>
                                          <p:endCondLst>
                                            <p:cond evt="onStopAudio" delay="0">
                                              <p:tgtEl>
                                                <p:sldTgt/>
                                              </p:tgtEl>
                                            </p:cond>
                                          </p:endCondLst>
                                        </p:cTn>
                                        <p:tgtEl>
                                          <p:sndTgt r:embed="rId2" name="type.wav" builtIn="1"/>
                                        </p:tgtEl>
                                      </p:cMediaNode>
                                    </p:audio>
                                  </p:sub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1267">
                                            <p:txEl>
                                              <p:pRg st="3" end="3"/>
                                            </p:txEl>
                                          </p:spTgt>
                                        </p:tgtEl>
                                        <p:attrNameLst>
                                          <p:attrName>style.visibility</p:attrName>
                                        </p:attrNameLst>
                                      </p:cBhvr>
                                      <p:to>
                                        <p:strVal val="visible"/>
                                      </p:to>
                                    </p:set>
                                    <p:anim calcmode="discrete" valueType="clr">
                                      <p:cBhvr override="childStyle">
                                        <p:cTn id="35" dur="80"/>
                                        <p:tgtEl>
                                          <p:spTgt spid="1126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1267">
                                            <p:txEl>
                                              <p:pRg st="3" end="3"/>
                                            </p:txEl>
                                          </p:spTgt>
                                        </p:tgtEl>
                                        <p:attrNameLst>
                                          <p:attrName>fillcolor</p:attrName>
                                        </p:attrNameLst>
                                      </p:cBhvr>
                                      <p:tavLst>
                                        <p:tav tm="0">
                                          <p:val>
                                            <p:clrVal>
                                              <a:schemeClr val="accent2"/>
                                            </p:clrVal>
                                          </p:val>
                                        </p:tav>
                                        <p:tav tm="50000">
                                          <p:val>
                                            <p:clrVal>
                                              <a:schemeClr val="hlink"/>
                                            </p:clrVal>
                                          </p:val>
                                        </p:tav>
                                      </p:tavLst>
                                    </p:anim>
                                    <p:set>
                                      <p:cBhvr>
                                        <p:cTn id="37" dur="80"/>
                                        <p:tgtEl>
                                          <p:spTgt spid="11267">
                                            <p:txEl>
                                              <p:pRg st="3" end="3"/>
                                            </p:txEl>
                                          </p:spTgt>
                                        </p:tgtEl>
                                        <p:attrNameLst>
                                          <p:attrName>fill.type</p:attrName>
                                        </p:attrNameLst>
                                      </p:cBhvr>
                                      <p:to>
                                        <p:strVal val="solid"/>
                                      </p:to>
                                    </p:set>
                                  </p:childTnLst>
                                  <p:subTnLst>
                                    <p:audio>
                                      <p:cMediaNode>
                                        <p:cTn display="0" masterRel="sameClick">
                                          <p:stCondLst>
                                            <p:cond evt="begin" delay="0">
                                              <p:tn val="33"/>
                                            </p:cond>
                                          </p:stCondLst>
                                          <p:endCondLst>
                                            <p:cond evt="onStopAudio" delay="0">
                                              <p:tgtEl>
                                                <p:sldTgt/>
                                              </p:tgtEl>
                                            </p:cond>
                                          </p:endCondLst>
                                        </p:cTn>
                                        <p:tgtEl>
                                          <p:sndTgt r:embed="rId2" name="type.wav" builtIn="1"/>
                                        </p:tgtEl>
                                      </p:cMediaNode>
                                    </p:audio>
                                  </p:sub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1267">
                                            <p:txEl>
                                              <p:pRg st="4" end="4"/>
                                            </p:txEl>
                                          </p:spTgt>
                                        </p:tgtEl>
                                        <p:attrNameLst>
                                          <p:attrName>style.visibility</p:attrName>
                                        </p:attrNameLst>
                                      </p:cBhvr>
                                      <p:to>
                                        <p:strVal val="visible"/>
                                      </p:to>
                                    </p:set>
                                    <p:anim calcmode="discrete" valueType="clr">
                                      <p:cBhvr override="childStyle">
                                        <p:cTn id="42" dur="80"/>
                                        <p:tgtEl>
                                          <p:spTgt spid="1126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1267">
                                            <p:txEl>
                                              <p:pRg st="4" end="4"/>
                                            </p:txEl>
                                          </p:spTgt>
                                        </p:tgtEl>
                                        <p:attrNameLst>
                                          <p:attrName>fillcolor</p:attrName>
                                        </p:attrNameLst>
                                      </p:cBhvr>
                                      <p:tavLst>
                                        <p:tav tm="0">
                                          <p:val>
                                            <p:clrVal>
                                              <a:schemeClr val="accent2"/>
                                            </p:clrVal>
                                          </p:val>
                                        </p:tav>
                                        <p:tav tm="50000">
                                          <p:val>
                                            <p:clrVal>
                                              <a:schemeClr val="hlink"/>
                                            </p:clrVal>
                                          </p:val>
                                        </p:tav>
                                      </p:tavLst>
                                    </p:anim>
                                    <p:set>
                                      <p:cBhvr>
                                        <p:cTn id="44" dur="80"/>
                                        <p:tgtEl>
                                          <p:spTgt spid="11267">
                                            <p:txEl>
                                              <p:pRg st="4" end="4"/>
                                            </p:txEl>
                                          </p:spTgt>
                                        </p:tgtEl>
                                        <p:attrNameLst>
                                          <p:attrName>fill.type</p:attrName>
                                        </p:attrNameLst>
                                      </p:cBhvr>
                                      <p:to>
                                        <p:strVal val="solid"/>
                                      </p:to>
                                    </p:set>
                                  </p:childTnLst>
                                  <p:subTnLst>
                                    <p:audio>
                                      <p:cMediaNode>
                                        <p:cTn display="0" masterRel="sameClick">
                                          <p:stCondLst>
                                            <p:cond evt="begin" delay="0">
                                              <p:tn val="40"/>
                                            </p:cond>
                                          </p:stCondLst>
                                          <p:endCondLst>
                                            <p:cond evt="onStopAudio" delay="0">
                                              <p:tgtEl>
                                                <p:sldTgt/>
                                              </p:tgtEl>
                                            </p:cond>
                                          </p:endCondLst>
                                        </p:cTn>
                                        <p:tgtEl>
                                          <p:sndTgt r:embed="rId2" name="type.wav" builtIn="1"/>
                                        </p:tgtEl>
                                      </p:cMediaNode>
                                    </p:audio>
                                  </p:sub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1267">
                                            <p:txEl>
                                              <p:pRg st="5" end="5"/>
                                            </p:txEl>
                                          </p:spTgt>
                                        </p:tgtEl>
                                        <p:attrNameLst>
                                          <p:attrName>style.visibility</p:attrName>
                                        </p:attrNameLst>
                                      </p:cBhvr>
                                      <p:to>
                                        <p:strVal val="visible"/>
                                      </p:to>
                                    </p:set>
                                    <p:anim calcmode="discrete" valueType="clr">
                                      <p:cBhvr override="childStyle">
                                        <p:cTn id="49" dur="80"/>
                                        <p:tgtEl>
                                          <p:spTgt spid="1126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1267">
                                            <p:txEl>
                                              <p:pRg st="5" end="5"/>
                                            </p:txEl>
                                          </p:spTgt>
                                        </p:tgtEl>
                                        <p:attrNameLst>
                                          <p:attrName>fillcolor</p:attrName>
                                        </p:attrNameLst>
                                      </p:cBhvr>
                                      <p:tavLst>
                                        <p:tav tm="0">
                                          <p:val>
                                            <p:clrVal>
                                              <a:schemeClr val="accent2"/>
                                            </p:clrVal>
                                          </p:val>
                                        </p:tav>
                                        <p:tav tm="50000">
                                          <p:val>
                                            <p:clrVal>
                                              <a:schemeClr val="hlink"/>
                                            </p:clrVal>
                                          </p:val>
                                        </p:tav>
                                      </p:tavLst>
                                    </p:anim>
                                    <p:set>
                                      <p:cBhvr>
                                        <p:cTn id="51" dur="80"/>
                                        <p:tgtEl>
                                          <p:spTgt spid="11267">
                                            <p:txEl>
                                              <p:pRg st="5" end="5"/>
                                            </p:txEl>
                                          </p:spTgt>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2" name="type.wav" builtIn="1"/>
                                        </p:tgtEl>
                                      </p:cMediaNode>
                                    </p:audio>
                                  </p:sub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1267">
                                            <p:txEl>
                                              <p:pRg st="6" end="6"/>
                                            </p:txEl>
                                          </p:spTgt>
                                        </p:tgtEl>
                                        <p:attrNameLst>
                                          <p:attrName>style.visibility</p:attrName>
                                        </p:attrNameLst>
                                      </p:cBhvr>
                                      <p:to>
                                        <p:strVal val="visible"/>
                                      </p:to>
                                    </p:set>
                                    <p:anim calcmode="discrete" valueType="clr">
                                      <p:cBhvr override="childStyle">
                                        <p:cTn id="56" dur="80"/>
                                        <p:tgtEl>
                                          <p:spTgt spid="11267">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1267">
                                            <p:txEl>
                                              <p:pRg st="6" end="6"/>
                                            </p:txEl>
                                          </p:spTgt>
                                        </p:tgtEl>
                                        <p:attrNameLst>
                                          <p:attrName>fillcolor</p:attrName>
                                        </p:attrNameLst>
                                      </p:cBhvr>
                                      <p:tavLst>
                                        <p:tav tm="0">
                                          <p:val>
                                            <p:clrVal>
                                              <a:schemeClr val="accent2"/>
                                            </p:clrVal>
                                          </p:val>
                                        </p:tav>
                                        <p:tav tm="50000">
                                          <p:val>
                                            <p:clrVal>
                                              <a:schemeClr val="hlink"/>
                                            </p:clrVal>
                                          </p:val>
                                        </p:tav>
                                      </p:tavLst>
                                    </p:anim>
                                    <p:set>
                                      <p:cBhvr>
                                        <p:cTn id="58" dur="80"/>
                                        <p:tgtEl>
                                          <p:spTgt spid="11267">
                                            <p:txEl>
                                              <p:pRg st="6" end="6"/>
                                            </p:txEl>
                                          </p:spTgt>
                                        </p:tgtEl>
                                        <p:attrNameLst>
                                          <p:attrName>fill.type</p:attrName>
                                        </p:attrNameLst>
                                      </p:cBhvr>
                                      <p:to>
                                        <p:strVal val="solid"/>
                                      </p:to>
                                    </p:set>
                                  </p:childTnLst>
                                  <p:subTnLst>
                                    <p:audio>
                                      <p:cMediaNode>
                                        <p:cTn display="0" masterRel="sameClick">
                                          <p:stCondLst>
                                            <p:cond evt="begin" delay="0">
                                              <p:tn val="54"/>
                                            </p:cond>
                                          </p:stCondLst>
                                          <p:endCondLst>
                                            <p:cond evt="onStopAudio" delay="0">
                                              <p:tgtEl>
                                                <p:sldTgt/>
                                              </p:tgtEl>
                                            </p:cond>
                                          </p:endCondLst>
                                        </p:cTn>
                                        <p:tgtEl>
                                          <p:sndTgt r:embed="rId2" name="type.wav" builtIn="1"/>
                                        </p:tgtEl>
                                      </p:cMediaNode>
                                    </p:audio>
                                  </p:subTnLst>
                                </p:cTn>
                              </p:par>
                            </p:childTnLst>
                          </p:cTn>
                        </p:par>
                      </p:childTnLst>
                    </p:cTn>
                  </p:par>
                  <p:par>
                    <p:cTn id="59" fill="hold">
                      <p:stCondLst>
                        <p:cond delay="indefinite"/>
                      </p:stCondLst>
                      <p:childTnLst>
                        <p:par>
                          <p:cTn id="60" fill="hold">
                            <p:stCondLst>
                              <p:cond delay="0"/>
                            </p:stCondLst>
                            <p:childTnLst>
                              <p:par>
                                <p:cTn id="61" presetID="35" presetClass="emph" presetSubtype="0" fill="hold" grpId="0" nodeType="clickEffect">
                                  <p:stCondLst>
                                    <p:cond delay="0"/>
                                  </p:stCondLst>
                                  <p:iterate type="lt">
                                    <p:tmPct val="0"/>
                                  </p:iterate>
                                  <p:childTnLst>
                                    <p:anim calcmode="discrete" valueType="str">
                                      <p:cBhvr>
                                        <p:cTn id="62" dur="1000" fill="hold"/>
                                        <p:tgtEl>
                                          <p:spTgt spid="1126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6" grpId="1" animBg="1"/>
      <p:bldP spid="112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endParaRPr lang="en-US"/>
          </a:p>
        </p:txBody>
      </p:sp>
      <p:sp>
        <p:nvSpPr>
          <p:cNvPr id="17411" name="Rectangle 3"/>
          <p:cNvSpPr>
            <a:spLocks noGrp="1" noRot="1" noChangeArrowheads="1"/>
          </p:cNvSpPr>
          <p:nvPr>
            <p:ph idx="1"/>
          </p:nvPr>
        </p:nvSpPr>
        <p:spPr>
          <a:xfrm>
            <a:off x="609600" y="457200"/>
            <a:ext cx="7848600" cy="5867400"/>
          </a:xfrm>
          <a:solidFill>
            <a:schemeClr val="tx1"/>
          </a:solidFill>
          <a:ln w="136525" cap="sq" cmpd="sng">
            <a:solidFill>
              <a:srgbClr val="7030A0"/>
            </a:solidFill>
            <a:prstDash val="solid"/>
          </a:ln>
        </p:spPr>
        <p:txBody>
          <a:bodyPr>
            <a:normAutofit lnSpcReduction="10000"/>
          </a:bodyPr>
          <a:lstStyle/>
          <a:p>
            <a:endParaRPr lang="en-US" b="1" dirty="0" smtClean="0">
              <a:solidFill>
                <a:srgbClr val="FFFF00"/>
              </a:solidFill>
              <a:effectLst/>
            </a:endParaRPr>
          </a:p>
          <a:p>
            <a:r>
              <a:rPr lang="en-US" b="1" dirty="0" smtClean="0">
                <a:solidFill>
                  <a:srgbClr val="FFFF00"/>
                </a:solidFill>
                <a:effectLst/>
              </a:rPr>
              <a:t>The </a:t>
            </a:r>
            <a:r>
              <a:rPr lang="en-US" b="1" dirty="0">
                <a:solidFill>
                  <a:srgbClr val="FFFF00"/>
                </a:solidFill>
                <a:effectLst/>
              </a:rPr>
              <a:t>most critical step in the process of creating a crime scene diagram is accurately measuring the position of every item depicted in the rough sketch. Every item included in the rough sketch </a:t>
            </a:r>
            <a:r>
              <a:rPr lang="en-US" b="1" i="1" dirty="0">
                <a:solidFill>
                  <a:srgbClr val="FFFF00"/>
                </a:solidFill>
                <a:effectLst/>
              </a:rPr>
              <a:t>should </a:t>
            </a:r>
            <a:r>
              <a:rPr lang="en-US" b="1" dirty="0">
                <a:solidFill>
                  <a:srgbClr val="FFFF00"/>
                </a:solidFill>
                <a:effectLst/>
              </a:rPr>
              <a:t>be measured from one or more reference points. The number will depend upon the method used to measure the scene. Before any measurements are taken, the measurement method must be determined and reference points must be established.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DD14F03-8CE6-44D3-A802-8F5881A8C5FB}" type="slidenum">
              <a:rPr lang="en-US"/>
              <a:pPr/>
              <a:t>5</a:t>
            </a:fld>
            <a:endParaRPr lang="en-US"/>
          </a:p>
        </p:txBody>
      </p:sp>
      <p:sp>
        <p:nvSpPr>
          <p:cNvPr id="312322" name="Rectangle 2"/>
          <p:cNvSpPr>
            <a:spLocks noGrp="1" noChangeArrowheads="1"/>
          </p:cNvSpPr>
          <p:nvPr>
            <p:ph type="title"/>
          </p:nvPr>
        </p:nvSpPr>
        <p:spPr>
          <a:solidFill>
            <a:srgbClr val="7030A0"/>
          </a:solidFill>
        </p:spPr>
        <p:txBody>
          <a:bodyPr/>
          <a:lstStyle/>
          <a:p>
            <a:pPr algn="ctr"/>
            <a:r>
              <a:rPr lang="en-US" dirty="0">
                <a:solidFill>
                  <a:srgbClr val="FFC000"/>
                </a:solidFill>
              </a:rPr>
              <a:t>MEASUREMENTS</a:t>
            </a:r>
          </a:p>
        </p:txBody>
      </p:sp>
      <p:sp>
        <p:nvSpPr>
          <p:cNvPr id="312323" name="Rectangle 3"/>
          <p:cNvSpPr>
            <a:spLocks noGrp="1" noChangeArrowheads="1"/>
          </p:cNvSpPr>
          <p:nvPr>
            <p:ph type="body" idx="1"/>
          </p:nvPr>
        </p:nvSpPr>
        <p:spPr>
          <a:xfrm>
            <a:off x="381000" y="1371600"/>
            <a:ext cx="3886200" cy="4876800"/>
          </a:xfrm>
        </p:spPr>
        <p:txBody>
          <a:bodyPr>
            <a:normAutofit lnSpcReduction="10000"/>
          </a:bodyPr>
          <a:lstStyle/>
          <a:p>
            <a:r>
              <a:rPr lang="en-US" b="1" u="sng" dirty="0"/>
              <a:t>Rectangular coordinates</a:t>
            </a:r>
          </a:p>
          <a:p>
            <a:pPr lvl="1"/>
            <a:r>
              <a:rPr lang="en-US" dirty="0"/>
              <a:t>Useful in sketching indoor crime scenes</a:t>
            </a:r>
          </a:p>
          <a:p>
            <a:pPr lvl="1"/>
            <a:r>
              <a:rPr lang="en-US" dirty="0"/>
              <a:t>Two measurements are made at right angles of an item to the nearest two permanent objects (usually walls</a:t>
            </a:r>
            <a:r>
              <a:rPr lang="en-US" dirty="0" smtClean="0"/>
              <a:t>)</a:t>
            </a:r>
          </a:p>
          <a:p>
            <a:pPr lvl="1"/>
            <a:r>
              <a:rPr lang="en-US" dirty="0" smtClean="0"/>
              <a:t>Crowbar (ouch!)</a:t>
            </a:r>
            <a:endParaRPr lang="en-US" dirty="0"/>
          </a:p>
        </p:txBody>
      </p:sp>
      <p:pic>
        <p:nvPicPr>
          <p:cNvPr id="6" name="Picture 2" descr="~AUT0032"/>
          <p:cNvPicPr>
            <a:picLocks noChangeAspect="1" noChangeArrowheads="1"/>
          </p:cNvPicPr>
          <p:nvPr/>
        </p:nvPicPr>
        <p:blipFill>
          <a:blip r:embed="rId2"/>
          <a:srcRect/>
          <a:stretch>
            <a:fillRect/>
          </a:stretch>
        </p:blipFill>
        <p:spPr bwMode="auto">
          <a:xfrm>
            <a:off x="4343400" y="1524000"/>
            <a:ext cx="4449233" cy="4576354"/>
          </a:xfrm>
          <a:prstGeom prst="rect">
            <a:avLst/>
          </a:prstGeom>
          <a:noFill/>
          <a:ln w="9525">
            <a:noFill/>
            <a:miter lim="800000"/>
            <a:headEnd/>
            <a:tailEnd/>
          </a:ln>
          <a:effectLst/>
        </p:spPr>
      </p:pic>
      <p:sp>
        <p:nvSpPr>
          <p:cNvPr id="7" name="Right Arrow 6"/>
          <p:cNvSpPr/>
          <p:nvPr/>
        </p:nvSpPr>
        <p:spPr>
          <a:xfrm rot="-840000">
            <a:off x="3530110" y="5191481"/>
            <a:ext cx="2667000"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endCondLst>
                                    <p:cond evt="onNext" delay="0">
                                      <p:tgtEl>
                                        <p:sldTgt/>
                                      </p:tgtEl>
                                    </p:cond>
                                  </p:endCondLst>
                                  <p:childTnLst>
                                    <p:animClr clrSpc="hsl">
                                      <p:cBhvr override="childStyle">
                                        <p:cTn id="6" dur="500" fill="hold"/>
                                        <p:tgtEl>
                                          <p:spTgt spid="7"/>
                                        </p:tgtEl>
                                        <p:attrNameLst>
                                          <p:attrName>style.color</p:attrName>
                                        </p:attrNameLst>
                                      </p:cBhvr>
                                      <p:by>
                                        <p:hsl h="-7200000" s="0" l="0"/>
                                      </p:by>
                                    </p:animClr>
                                    <p:animClr clrSpc="hsl">
                                      <p:cBhvr>
                                        <p:cTn id="7" dur="500" fill="hold"/>
                                        <p:tgtEl>
                                          <p:spTgt spid="7"/>
                                        </p:tgtEl>
                                        <p:attrNameLst>
                                          <p:attrName>fillcolor</p:attrName>
                                        </p:attrNameLst>
                                      </p:cBhvr>
                                      <p:by>
                                        <p:hsl h="-7200000" s="0" l="0"/>
                                      </p:by>
                                    </p:animClr>
                                    <p:animClr clrSpc="hsl">
                                      <p:cBhvr>
                                        <p:cTn id="8" dur="500" fill="hold"/>
                                        <p:tgtEl>
                                          <p:spTgt spid="7"/>
                                        </p:tgtEl>
                                        <p:attrNameLst>
                                          <p:attrName>stroke.color</p:attrName>
                                        </p:attrNameLst>
                                      </p:cBhvr>
                                      <p:by>
                                        <p:hsl h="-7200000" s="0" l="0"/>
                                      </p:by>
                                    </p:animClr>
                                    <p:set>
                                      <p:cBhvr>
                                        <p:cTn id="9"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DA33BE1-82F8-4709-90CD-39503B7B5BE4}" type="slidenum">
              <a:rPr lang="en-US"/>
              <a:pPr/>
              <a:t>6</a:t>
            </a:fld>
            <a:endParaRPr lang="en-US"/>
          </a:p>
        </p:txBody>
      </p:sp>
      <p:sp>
        <p:nvSpPr>
          <p:cNvPr id="315394" name="Rectangle 2"/>
          <p:cNvSpPr>
            <a:spLocks noGrp="1" noChangeArrowheads="1"/>
          </p:cNvSpPr>
          <p:nvPr>
            <p:ph type="title"/>
          </p:nvPr>
        </p:nvSpPr>
        <p:spPr/>
        <p:txBody>
          <a:bodyPr/>
          <a:lstStyle/>
          <a:p>
            <a:pPr algn="ctr"/>
            <a:r>
              <a:rPr lang="en-US" b="1" u="sng" dirty="0"/>
              <a:t>STRAIGHT LINE MEASUREMENTS</a:t>
            </a:r>
          </a:p>
        </p:txBody>
      </p:sp>
      <p:sp>
        <p:nvSpPr>
          <p:cNvPr id="315395" name="Rectangle 3"/>
          <p:cNvSpPr>
            <a:spLocks noGrp="1" noChangeArrowheads="1"/>
          </p:cNvSpPr>
          <p:nvPr>
            <p:ph type="body" idx="1"/>
          </p:nvPr>
        </p:nvSpPr>
        <p:spPr>
          <a:xfrm>
            <a:off x="0" y="1600200"/>
            <a:ext cx="3352800" cy="4525963"/>
          </a:xfrm>
        </p:spPr>
        <p:txBody>
          <a:bodyPr>
            <a:normAutofit fontScale="92500" lnSpcReduction="10000"/>
          </a:bodyPr>
          <a:lstStyle/>
          <a:p>
            <a:r>
              <a:rPr lang="en-US" dirty="0"/>
              <a:t>Usually made of furniture or evidence on a wall</a:t>
            </a:r>
          </a:p>
          <a:p>
            <a:r>
              <a:rPr lang="en-US" dirty="0"/>
              <a:t>Two measurements are taken, one from each side of the </a:t>
            </a:r>
            <a:r>
              <a:rPr lang="en-US" dirty="0" smtClean="0"/>
              <a:t>object</a:t>
            </a:r>
          </a:p>
          <a:p>
            <a:r>
              <a:rPr lang="en-US" dirty="0" smtClean="0"/>
              <a:t>Slob</a:t>
            </a:r>
            <a:endParaRPr lang="en-US" dirty="0"/>
          </a:p>
        </p:txBody>
      </p:sp>
      <p:pic>
        <p:nvPicPr>
          <p:cNvPr id="6" name="Picture 2" descr="~AUT0033"/>
          <p:cNvPicPr>
            <a:picLocks noChangeAspect="1" noChangeArrowheads="1"/>
          </p:cNvPicPr>
          <p:nvPr/>
        </p:nvPicPr>
        <p:blipFill>
          <a:blip r:embed="rId2"/>
          <a:srcRect/>
          <a:stretch>
            <a:fillRect/>
          </a:stretch>
        </p:blipFill>
        <p:spPr bwMode="auto">
          <a:xfrm>
            <a:off x="3657600" y="1524000"/>
            <a:ext cx="5486400" cy="5029200"/>
          </a:xfrm>
          <a:prstGeom prst="rect">
            <a:avLst/>
          </a:prstGeom>
          <a:noFill/>
          <a:ln w="9525">
            <a:noFill/>
            <a:miter lim="800000"/>
            <a:headEnd/>
            <a:tailEnd/>
          </a:ln>
          <a:effectLst/>
        </p:spPr>
      </p:pic>
      <p:sp>
        <p:nvSpPr>
          <p:cNvPr id="8" name="Right Arrow 7"/>
          <p:cNvSpPr/>
          <p:nvPr/>
        </p:nvSpPr>
        <p:spPr>
          <a:xfrm rot="-840000">
            <a:off x="1089189" y="4981794"/>
            <a:ext cx="4083271"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15395">
                                            <p:txEl>
                                              <p:pRg st="2" end="2"/>
                                            </p:txEl>
                                          </p:spTgt>
                                        </p:tgtEl>
                                        <p:attrNameLst>
                                          <p:attrName>style.visibility</p:attrName>
                                        </p:attrNameLst>
                                      </p:cBhvr>
                                      <p:to>
                                        <p:strVal val="visible"/>
                                      </p:to>
                                    </p:set>
                                    <p:animEffect transition="in" filter="box(in)">
                                      <p:cBhvr>
                                        <p:cTn id="7" dur="500"/>
                                        <p:tgtEl>
                                          <p:spTgt spid="315395">
                                            <p:txEl>
                                              <p:pRg st="2" end="2"/>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0" presetClass="emph" presetSubtype="0" repeatCount="indefinite" fill="hold" grpId="1" nodeType="clickEffect">
                                  <p:stCondLst>
                                    <p:cond delay="0"/>
                                  </p:stCondLst>
                                  <p:endCondLst>
                                    <p:cond evt="onNext" delay="0">
                                      <p:tgtEl>
                                        <p:sldTgt/>
                                      </p:tgtEl>
                                    </p:cond>
                                  </p:endCondLst>
                                  <p:childTnLst>
                                    <p:animClr clrSpc="hsl">
                                      <p:cBhvr override="childStyle">
                                        <p:cTn id="14" dur="500" fill="hold"/>
                                        <p:tgtEl>
                                          <p:spTgt spid="8"/>
                                        </p:tgtEl>
                                        <p:attrNameLst>
                                          <p:attrName>style.color</p:attrName>
                                        </p:attrNameLst>
                                      </p:cBhvr>
                                      <p:by>
                                        <p:hsl h="0" s="12549" l="25098"/>
                                      </p:by>
                                    </p:animClr>
                                    <p:animClr clrSpc="hsl">
                                      <p:cBhvr>
                                        <p:cTn id="15" dur="500" fill="hold"/>
                                        <p:tgtEl>
                                          <p:spTgt spid="8"/>
                                        </p:tgtEl>
                                        <p:attrNameLst>
                                          <p:attrName>fillcolor</p:attrName>
                                        </p:attrNameLst>
                                      </p:cBhvr>
                                      <p:by>
                                        <p:hsl h="0" s="12549" l="25098"/>
                                      </p:by>
                                    </p:animClr>
                                    <p:animClr clrSpc="hsl">
                                      <p:cBhvr>
                                        <p:cTn id="16" dur="500" fill="hold"/>
                                        <p:tgtEl>
                                          <p:spTgt spid="8"/>
                                        </p:tgtEl>
                                        <p:attrNameLst>
                                          <p:attrName>stroke.color</p:attrName>
                                        </p:attrNameLst>
                                      </p:cBhvr>
                                      <p:by>
                                        <p:hsl h="0" s="12549" l="25098"/>
                                      </p:by>
                                    </p:animClr>
                                    <p:set>
                                      <p:cBhvr>
                                        <p:cTn id="17"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18EF5FF-04D2-4F46-B2C1-A1CC5938AF04}" type="slidenum">
              <a:rPr lang="en-US"/>
              <a:pPr/>
              <a:t>7</a:t>
            </a:fld>
            <a:endParaRPr lang="en-US"/>
          </a:p>
        </p:txBody>
      </p:sp>
      <p:sp>
        <p:nvSpPr>
          <p:cNvPr id="318466" name="Rectangle 2"/>
          <p:cNvSpPr>
            <a:spLocks noGrp="1" noChangeArrowheads="1"/>
          </p:cNvSpPr>
          <p:nvPr>
            <p:ph type="title"/>
          </p:nvPr>
        </p:nvSpPr>
        <p:spPr>
          <a:xfrm>
            <a:off x="457200" y="0"/>
            <a:ext cx="8229600" cy="1143000"/>
          </a:xfrm>
        </p:spPr>
        <p:txBody>
          <a:bodyPr/>
          <a:lstStyle/>
          <a:p>
            <a:pPr algn="ctr"/>
            <a:r>
              <a:rPr lang="en-US" b="1" u="sng" dirty="0"/>
              <a:t>TRIANGULATION</a:t>
            </a:r>
          </a:p>
        </p:txBody>
      </p:sp>
      <p:sp>
        <p:nvSpPr>
          <p:cNvPr id="318467" name="Rectangle 3"/>
          <p:cNvSpPr>
            <a:spLocks noGrp="1" noChangeArrowheads="1"/>
          </p:cNvSpPr>
          <p:nvPr>
            <p:ph type="body" idx="1"/>
          </p:nvPr>
        </p:nvSpPr>
        <p:spPr>
          <a:xfrm>
            <a:off x="228600" y="1371600"/>
            <a:ext cx="3581400" cy="4525963"/>
          </a:xfrm>
        </p:spPr>
        <p:txBody>
          <a:bodyPr>
            <a:normAutofit fontScale="92500" lnSpcReduction="20000"/>
          </a:bodyPr>
          <a:lstStyle/>
          <a:p>
            <a:r>
              <a:rPr lang="en-US" dirty="0"/>
              <a:t>May be used indoors or outdoors</a:t>
            </a:r>
          </a:p>
          <a:p>
            <a:r>
              <a:rPr lang="en-US" dirty="0"/>
              <a:t>Two fixed points are selected as points of reference</a:t>
            </a:r>
          </a:p>
          <a:p>
            <a:r>
              <a:rPr lang="en-US" dirty="0"/>
              <a:t>Measurements taken from the object to each point forming a </a:t>
            </a:r>
            <a:r>
              <a:rPr lang="en-US" dirty="0" smtClean="0"/>
              <a:t>triangle</a:t>
            </a:r>
          </a:p>
          <a:p>
            <a:endParaRPr lang="en-US" dirty="0"/>
          </a:p>
        </p:txBody>
      </p:sp>
      <p:pic>
        <p:nvPicPr>
          <p:cNvPr id="6" name="Picture 2" descr="~AUT0034"/>
          <p:cNvPicPr>
            <a:picLocks noChangeAspect="1" noChangeArrowheads="1"/>
          </p:cNvPicPr>
          <p:nvPr/>
        </p:nvPicPr>
        <p:blipFill>
          <a:blip r:embed="rId2"/>
          <a:srcRect/>
          <a:stretch>
            <a:fillRect/>
          </a:stretch>
        </p:blipFill>
        <p:spPr bwMode="auto">
          <a:xfrm>
            <a:off x="3581400" y="1600200"/>
            <a:ext cx="5304773" cy="5029200"/>
          </a:xfrm>
          <a:prstGeom prst="rect">
            <a:avLst/>
          </a:prstGeom>
          <a:noFill/>
          <a:ln w="9525">
            <a:noFill/>
            <a:miter lim="800000"/>
            <a:headEnd/>
            <a:tailEnd/>
          </a:ln>
          <a:effectLst/>
        </p:spPr>
      </p:pic>
      <p:pic>
        <p:nvPicPr>
          <p:cNvPr id="31746" name="Picture 2" descr="http://i195.photobucket.com/albums/z298/cdump06/Images/south-park1/images/Oh-my-god-they-killed-Kenny.gif"/>
          <p:cNvPicPr>
            <a:picLocks noChangeAspect="1" noChangeArrowheads="1" noCrop="1"/>
          </p:cNvPicPr>
          <p:nvPr/>
        </p:nvPicPr>
        <p:blipFill>
          <a:blip r:embed="rId3"/>
          <a:srcRect/>
          <a:stretch>
            <a:fillRect/>
          </a:stretch>
        </p:blipFill>
        <p:spPr bwMode="auto">
          <a:xfrm>
            <a:off x="4419600" y="5067300"/>
            <a:ext cx="762000" cy="762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endParaRPr lang="en-US"/>
          </a:p>
        </p:txBody>
      </p:sp>
      <p:sp>
        <p:nvSpPr>
          <p:cNvPr id="26627" name="Rectangle 3"/>
          <p:cNvSpPr>
            <a:spLocks noGrp="1" noRot="1" noChangeArrowheads="1"/>
          </p:cNvSpPr>
          <p:nvPr>
            <p:ph idx="1"/>
          </p:nvPr>
        </p:nvSpPr>
        <p:spPr/>
        <p:txBody>
          <a:bodyPr/>
          <a:lstStyle/>
          <a:p>
            <a:endParaRPr lang="en-US"/>
          </a:p>
        </p:txBody>
      </p:sp>
      <p:pic>
        <p:nvPicPr>
          <p:cNvPr id="26629" name="Picture 5" descr="fig0304"/>
          <p:cNvPicPr>
            <a:picLocks noChangeAspect="1" noChangeArrowheads="1"/>
          </p:cNvPicPr>
          <p:nvPr/>
        </p:nvPicPr>
        <p:blipFill>
          <a:blip r:embed="rId2"/>
          <a:srcRect/>
          <a:stretch>
            <a:fillRect/>
          </a:stretch>
        </p:blipFill>
        <p:spPr bwMode="auto">
          <a:xfrm>
            <a:off x="1447800" y="381000"/>
            <a:ext cx="6008688" cy="6096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endParaRPr lang="en-US"/>
          </a:p>
        </p:txBody>
      </p:sp>
      <p:pic>
        <p:nvPicPr>
          <p:cNvPr id="14341" name="Picture 5"/>
          <p:cNvPicPr>
            <a:picLocks noGrp="1" noChangeAspect="1" noChangeArrowheads="1"/>
          </p:cNvPicPr>
          <p:nvPr>
            <p:ph idx="1"/>
          </p:nvPr>
        </p:nvPicPr>
        <p:blipFill>
          <a:blip r:embed="rId2"/>
          <a:stretch>
            <a:fillRect/>
          </a:stretch>
        </p:blipFill>
        <p:spPr>
          <a:xfrm>
            <a:off x="2057400" y="3429000"/>
            <a:ext cx="4963410" cy="3200400"/>
          </a:xfrm>
          <a:noFill/>
          <a:ln/>
        </p:spPr>
      </p:pic>
      <p:pic>
        <p:nvPicPr>
          <p:cNvPr id="14340" name="Picture 4"/>
          <p:cNvPicPr>
            <a:picLocks noChangeAspect="1" noChangeArrowheads="1"/>
          </p:cNvPicPr>
          <p:nvPr/>
        </p:nvPicPr>
        <p:blipFill>
          <a:blip r:embed="rId3"/>
          <a:srcRect/>
          <a:stretch>
            <a:fillRect/>
          </a:stretch>
        </p:blipFill>
        <p:spPr bwMode="auto">
          <a:xfrm>
            <a:off x="2057400" y="228600"/>
            <a:ext cx="4957881"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TotalTime>
  <Words>574</Words>
  <Application>Microsoft Office PowerPoint</Application>
  <PresentationFormat>On-screen Show (4:3)</PresentationFormat>
  <Paragraphs>54</Paragraphs>
  <Slides>23</Slides>
  <Notes>0</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Crime Scene Sketches</vt:lpstr>
      <vt:lpstr>Slide 2</vt:lpstr>
      <vt:lpstr>Rough Sketch</vt:lpstr>
      <vt:lpstr>Slide 4</vt:lpstr>
      <vt:lpstr>MEASUREMENTS</vt:lpstr>
      <vt:lpstr>STRAIGHT LINE MEASUREMENTS</vt:lpstr>
      <vt:lpstr>TRIANGULATION</vt:lpstr>
      <vt:lpstr>Slide 8</vt:lpstr>
      <vt:lpstr>Slide 9</vt:lpstr>
      <vt:lpstr>Slide 10</vt:lpstr>
      <vt:lpstr>Slide 11</vt:lpstr>
      <vt:lpstr>The Finished Scale Drawing</vt:lpstr>
      <vt:lpstr>Slide 13</vt:lpstr>
      <vt:lpstr>What is the purpose of a finished sketch?</vt:lpstr>
      <vt:lpstr>Tacoma Police Department - Forensic Services Policy and Procedure Manual </vt:lpstr>
      <vt:lpstr>Computer Assisted Drawing</vt:lpstr>
      <vt:lpstr>CAD</vt:lpstr>
      <vt:lpstr>Slide 18</vt:lpstr>
      <vt:lpstr>Slide 19</vt:lpstr>
      <vt:lpstr>Leica Geosystem</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 Scene Sketches</dc:title>
  <dc:creator>markwagner78</dc:creator>
  <cp:lastModifiedBy>Owner</cp:lastModifiedBy>
  <cp:revision>11</cp:revision>
  <dcterms:created xsi:type="dcterms:W3CDTF">2007-10-14T23:39:45Z</dcterms:created>
  <dcterms:modified xsi:type="dcterms:W3CDTF">2008-08-20T06:15:31Z</dcterms:modified>
</cp:coreProperties>
</file>